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e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7" r:id="rId4"/>
    <p:sldId id="288" r:id="rId5"/>
    <p:sldId id="303" r:id="rId6"/>
    <p:sldId id="302" r:id="rId7"/>
    <p:sldId id="290" r:id="rId8"/>
    <p:sldId id="306" r:id="rId9"/>
    <p:sldId id="292" r:id="rId10"/>
    <p:sldId id="285" r:id="rId11"/>
    <p:sldId id="304" r:id="rId12"/>
    <p:sldId id="257" r:id="rId13"/>
    <p:sldId id="277" r:id="rId14"/>
    <p:sldId id="265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24A33"/>
    <a:srgbClr val="E5E5E5"/>
    <a:srgbClr val="2783BA"/>
    <a:srgbClr val="9A90D6"/>
    <a:srgbClr val="727272"/>
    <a:srgbClr val="FCBE55"/>
    <a:srgbClr val="0EFA03"/>
    <a:srgbClr val="4D994E"/>
    <a:srgbClr val="BEC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9" autoAdjust="0"/>
    <p:restoredTop sz="94084" autoAdjust="0"/>
  </p:normalViewPr>
  <p:slideViewPr>
    <p:cSldViewPr snapToGrid="0">
      <p:cViewPr varScale="1">
        <p:scale>
          <a:sx n="58" d="100"/>
          <a:sy n="58" d="100"/>
        </p:scale>
        <p:origin x="36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6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8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7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71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48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35B5B-4AEF-4AEB-8231-A467BD0E4C01}" type="datetimeFigureOut">
              <a:rPr lang="en-US" smtClean="0"/>
              <a:t>7/19/2016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2E8BB-6128-4DA8-BF1C-B5DE536BE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7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1"/>
            <a:ext cx="1936836" cy="18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27963" r="127" b="36363"/>
          <a:stretch/>
        </p:blipFill>
        <p:spPr>
          <a:xfrm>
            <a:off x="-388143" y="2191265"/>
            <a:ext cx="12934178" cy="30562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028301" y="1392194"/>
            <a:ext cx="380373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Team Aerosol Delta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06590" y="5593491"/>
            <a:ext cx="82327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Kimberly Casey, </a:t>
            </a:r>
            <a:r>
              <a:rPr lang="en-US" sz="2500" b="1" dirty="0" err="1"/>
              <a:t>Karanjeet</a:t>
            </a:r>
            <a:r>
              <a:rPr lang="en-US" sz="2500" b="1" dirty="0"/>
              <a:t> Singh, </a:t>
            </a:r>
            <a:r>
              <a:rPr lang="en-US" sz="2500" b="1" dirty="0" err="1"/>
              <a:t>Nithin</a:t>
            </a:r>
            <a:r>
              <a:rPr lang="en-US" sz="2500" b="1" dirty="0"/>
              <a:t> Krishna, Nick </a:t>
            </a:r>
            <a:r>
              <a:rPr lang="en-US" sz="2500" b="1" dirty="0" smtClean="0"/>
              <a:t>Thorne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86069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674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414" y="195282"/>
            <a:ext cx="40741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Back up slides follow</a:t>
            </a:r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53869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r="2262"/>
          <a:stretch/>
        </p:blipFill>
        <p:spPr>
          <a:xfrm>
            <a:off x="2708584" y="486089"/>
            <a:ext cx="5633250" cy="2756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319" y="1342063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ice mask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06" y="617880"/>
            <a:ext cx="1584493" cy="2470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5414" y="195282"/>
            <a:ext cx="26500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/>
              <a:t>Data Sources: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3" y="3621566"/>
            <a:ext cx="5486493" cy="3024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03" y="3159901"/>
            <a:ext cx="230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(model)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58449" y="3220509"/>
            <a:ext cx="311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Aerosols (observation)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1" r="8607"/>
          <a:stretch/>
        </p:blipFill>
        <p:spPr>
          <a:xfrm>
            <a:off x="5973096" y="3556820"/>
            <a:ext cx="6194175" cy="308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01906" y="157492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Ice albedo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075" y="245291"/>
            <a:ext cx="93481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ingestion from a variety of formats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27665" y="3038692"/>
            <a:ext cx="10787749" cy="2913562"/>
            <a:chOff x="648930" y="1380013"/>
            <a:chExt cx="10787749" cy="29135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199"/>
            <a:stretch/>
          </p:blipFill>
          <p:spPr>
            <a:xfrm>
              <a:off x="648930" y="1380013"/>
              <a:ext cx="10787749" cy="29135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739663" y="1786405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Black Carbon AOT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9878" y="1774683"/>
              <a:ext cx="22210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              Dust AOT</a:t>
              </a:r>
              <a:endParaRPr lang="en-US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6" t="17550" r="5483" b="23006"/>
          <a:stretch/>
        </p:blipFill>
        <p:spPr>
          <a:xfrm>
            <a:off x="4646511" y="869650"/>
            <a:ext cx="4175775" cy="2169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5367" y="583598"/>
            <a:ext cx="71577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Land ice / Aerosol Regions of Interest    and  Strict Land Ice Mask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627665" y="1019714"/>
            <a:ext cx="3965944" cy="198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t="20630" r="7482" b="24465"/>
          <a:stretch/>
        </p:blipFill>
        <p:spPr>
          <a:xfrm>
            <a:off x="8717692" y="983708"/>
            <a:ext cx="3474308" cy="173715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069154" y="1040071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949700" y="1044187"/>
            <a:ext cx="162241" cy="134451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996130" y="1119447"/>
            <a:ext cx="97196" cy="12954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881829" y="1068647"/>
            <a:ext cx="179747" cy="5080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091379" y="1071822"/>
            <a:ext cx="179747" cy="47625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064751" y="1113096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426" y="1135321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271126" y="2483918"/>
            <a:ext cx="381428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091380" y="2565400"/>
            <a:ext cx="1861724" cy="109332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790830" y="2616100"/>
            <a:ext cx="1861724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090275" y="2439468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028061" y="2505577"/>
            <a:ext cx="888999" cy="163254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rot="19479935">
            <a:off x="9731834" y="2492585"/>
            <a:ext cx="185226" cy="4571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4491" y="2461709"/>
            <a:ext cx="120650" cy="88269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V="1">
            <a:off x="10562680" y="2480672"/>
            <a:ext cx="470445" cy="120780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908484" y="2452793"/>
            <a:ext cx="277670" cy="134863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154967" y="2523231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9690" y="2539957"/>
            <a:ext cx="174624" cy="99192"/>
          </a:xfrm>
          <a:prstGeom prst="ellipse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801474" y="2609850"/>
            <a:ext cx="323079" cy="45719"/>
          </a:xfrm>
          <a:prstGeom prst="rect">
            <a:avLst/>
          </a:prstGeom>
          <a:solidFill>
            <a:srgbClr val="0EFA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034" y="1333410"/>
            <a:ext cx="5214936" cy="43704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13 Land ice regions by (Buffer Zone, Strict Land Ice Mask Zone)</a:t>
            </a:r>
          </a:p>
          <a:p>
            <a:pPr marL="342900" indent="-342900">
              <a:buAutoNum type="arabicPeriod"/>
            </a:pPr>
            <a:r>
              <a:rPr lang="en-US" dirty="0" smtClean="0"/>
              <a:t>Alaska / Canadian Rockies 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Arctic (Eastern) Canada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Greenland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Iceland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Arctic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Scandinavia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European Alps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Caucasus / Middle East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Himalaya</a:t>
            </a:r>
          </a:p>
          <a:p>
            <a:pPr marL="342900" indent="-342900">
              <a:buAutoNum type="arabicPeriod" startAt="3"/>
            </a:pPr>
            <a:r>
              <a:rPr lang="en-US" dirty="0"/>
              <a:t> </a:t>
            </a:r>
            <a:r>
              <a:rPr lang="en-US" dirty="0" smtClean="0"/>
              <a:t>Africa 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 South America</a:t>
            </a:r>
            <a:endParaRPr lang="en-US" dirty="0"/>
          </a:p>
          <a:p>
            <a:pPr marL="342900" indent="-342900">
              <a:buAutoNum type="arabicPeriod" startAt="3"/>
            </a:pPr>
            <a:r>
              <a:rPr lang="en-US" dirty="0" smtClean="0"/>
              <a:t>New Zealand </a:t>
            </a:r>
          </a:p>
          <a:p>
            <a:pPr marL="342900" indent="-342900">
              <a:buAutoNum type="arabicPeriod" startAt="3"/>
            </a:pPr>
            <a:r>
              <a:rPr lang="en-US" dirty="0" smtClean="0"/>
              <a:t>Antarctica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8751" y="703880"/>
            <a:ext cx="1855636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19 RGI regions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911243" y="1293124"/>
            <a:ext cx="392907" cy="266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1851" y="169898"/>
            <a:ext cx="4791074" cy="3477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Monthly data sets:    </a:t>
            </a:r>
          </a:p>
          <a:p>
            <a:r>
              <a:rPr lang="en-US" sz="2200" dirty="0" smtClean="0"/>
              <a:t>- observed AOT aerosols (dust, smoke, total)</a:t>
            </a:r>
          </a:p>
          <a:p>
            <a:r>
              <a:rPr lang="en-US" sz="2200" dirty="0" smtClean="0"/>
              <a:t>- modeled AOT aerosols (dust, black carbon, organic carbon, sulfates, sea salt, total)</a:t>
            </a:r>
          </a:p>
          <a:p>
            <a:endParaRPr lang="en-US" sz="2200" dirty="0" smtClean="0"/>
          </a:p>
          <a:p>
            <a:r>
              <a:rPr lang="en-US" sz="2200" dirty="0" smtClean="0"/>
              <a:t>- Modeled surface mass concentration (dust, black carbon, organic carbon, sulfates, sea salt, (sum for total))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39757" y="4665108"/>
            <a:ext cx="416864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Temporal patterns:</a:t>
            </a:r>
            <a:endParaRPr lang="en-US" sz="2200" b="1" dirty="0"/>
          </a:p>
          <a:p>
            <a:r>
              <a:rPr lang="en-US" sz="2200" dirty="0" smtClean="0"/>
              <a:t>- aerosols observed (by type)</a:t>
            </a:r>
          </a:p>
          <a:p>
            <a:r>
              <a:rPr lang="en-US" sz="2200" dirty="0" smtClean="0"/>
              <a:t>- aerosols modeled (by type, mass)</a:t>
            </a:r>
            <a:endParaRPr lang="en-US" sz="2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07969" y="699849"/>
            <a:ext cx="444103" cy="50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511912" y="3781243"/>
            <a:ext cx="18950" cy="797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3976" y="145851"/>
            <a:ext cx="3653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Aerosol Process Flow:</a:t>
            </a:r>
            <a:endParaRPr lang="en-US" sz="3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615482" y="3655200"/>
            <a:ext cx="22729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search</a:t>
            </a:r>
          </a:p>
          <a:p>
            <a:r>
              <a:rPr lang="en-US" dirty="0" smtClean="0"/>
              <a:t>By Buffer Zone</a:t>
            </a:r>
          </a:p>
          <a:p>
            <a:r>
              <a:rPr lang="en-US" dirty="0" smtClean="0"/>
              <a:t>By Strict Land Ice Area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83247" y="5894938"/>
            <a:ext cx="4057329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Difference mapping:</a:t>
            </a:r>
            <a:endParaRPr lang="en-US" sz="2200" b="1" dirty="0"/>
          </a:p>
          <a:p>
            <a:r>
              <a:rPr lang="en-US" sz="2200" dirty="0" smtClean="0"/>
              <a:t>Observations – Model/Reanalysis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3497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250" y="316122"/>
            <a:ext cx="33452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Upcoming </a:t>
            </a:r>
            <a:r>
              <a:rPr lang="en-US" sz="3400" b="1" dirty="0"/>
              <a:t>Goals</a:t>
            </a:r>
            <a:r>
              <a:rPr lang="en-US" sz="3400" b="1" dirty="0" smtClean="0"/>
              <a:t>:</a:t>
            </a:r>
            <a:endParaRPr lang="en-US" sz="3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2608" y="1038303"/>
            <a:ext cx="103774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2866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34474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Science Objective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8809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Computational Challenge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333711" y="2346628"/>
            <a:ext cx="99854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Ingest multiple </a:t>
            </a:r>
            <a:r>
              <a:rPr lang="en-US" sz="2800" dirty="0" smtClean="0"/>
              <a:t>large Earth system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 </a:t>
            </a:r>
            <a:r>
              <a:rPr lang="en-US" sz="2800" dirty="0" smtClean="0"/>
              <a:t>high </a:t>
            </a:r>
            <a:r>
              <a:rPr lang="en-US" sz="2800" dirty="0" smtClean="0"/>
              <a:t>performance computing to </a:t>
            </a:r>
            <a:r>
              <a:rPr lang="en-US" sz="2800" dirty="0" smtClean="0"/>
              <a:t>efficiently reduce </a:t>
            </a:r>
            <a:r>
              <a:rPr lang="en-US" sz="2800" dirty="0" smtClean="0"/>
              <a:t>data sets, </a:t>
            </a:r>
          </a:p>
          <a:p>
            <a:r>
              <a:rPr lang="en-US" sz="2800" dirty="0" smtClean="0"/>
              <a:t>      perform computations on selected variables, output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Visualize </a:t>
            </a:r>
            <a:r>
              <a:rPr lang="en-US" sz="2800" dirty="0" smtClean="0"/>
              <a:t>resulting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64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400372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What was achieved?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2280" y="2070039"/>
            <a:ext cx="10497215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quantify </a:t>
            </a:r>
            <a:r>
              <a:rPr lang="en-US" sz="3500" dirty="0"/>
              <a:t>anthropogenic and natural aerosols over Earth’s ice sheets and glaciers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map </a:t>
            </a:r>
            <a:r>
              <a:rPr lang="en-US" sz="3500" dirty="0"/>
              <a:t>patterns and changes </a:t>
            </a:r>
            <a:r>
              <a:rPr lang="en-US" sz="3500" dirty="0" smtClean="0"/>
              <a:t>from 2000 – present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 dirty="0" smtClean="0"/>
              <a:t>To investigate land ice surface reflectance / albedo changes in relation to aerosol patterns.</a:t>
            </a:r>
            <a:endParaRPr lang="en-US" dirty="0"/>
          </a:p>
        </p:txBody>
      </p:sp>
      <p:sp>
        <p:nvSpPr>
          <p:cNvPr id="3" name="5-Point Star 2"/>
          <p:cNvSpPr/>
          <p:nvPr/>
        </p:nvSpPr>
        <p:spPr>
          <a:xfrm>
            <a:off x="575758" y="204159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556469" y="3659467"/>
            <a:ext cx="651621" cy="68374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11" y="1867909"/>
            <a:ext cx="8686349" cy="48860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>
          <a:xfrm>
            <a:off x="74143" y="1812323"/>
            <a:ext cx="8369642" cy="49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22" y="1343409"/>
            <a:ext cx="10058400" cy="5657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7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34134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Highlights   </a:t>
            </a:r>
            <a:endParaRPr lang="en-US" sz="3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" b="52291"/>
          <a:stretch/>
        </p:blipFill>
        <p:spPr>
          <a:xfrm>
            <a:off x="3896496" y="1907421"/>
            <a:ext cx="8213125" cy="427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53950" y="1430367"/>
            <a:ext cx="52507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Difference maps </a:t>
            </a:r>
            <a:r>
              <a:rPr lang="en-US" sz="2500" dirty="0"/>
              <a:t>(</a:t>
            </a:r>
            <a:r>
              <a:rPr lang="en-US" sz="2500" dirty="0" smtClean="0"/>
              <a:t>observed - modeled)</a:t>
            </a:r>
            <a:endParaRPr lang="en-US" sz="25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7524" r="8764" b="4842"/>
          <a:stretch/>
        </p:blipFill>
        <p:spPr>
          <a:xfrm>
            <a:off x="221478" y="3138616"/>
            <a:ext cx="5545008" cy="2387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223" y="2866768"/>
            <a:ext cx="41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Seasonal difference – Caucasus Mountains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0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98356" y="970272"/>
            <a:ext cx="28987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Future goals:   </a:t>
            </a:r>
            <a:endParaRPr lang="en-US" sz="3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75430" y="2076271"/>
            <a:ext cx="103774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 smtClean="0"/>
              <a:t>Further explore first look at aerosol data (metadata filtering, regional biases)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Refine scripts – including native format output (</a:t>
            </a:r>
            <a:r>
              <a:rPr lang="en-US" sz="2500" dirty="0" err="1" smtClean="0"/>
              <a:t>netCDF</a:t>
            </a:r>
            <a:r>
              <a:rPr lang="en-US" sz="2500" dirty="0" smtClean="0"/>
              <a:t>, HDF) in addition to .csv output, for further analysis optimizing processing for XSEDE systems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Process surface reflectance / albedo data 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Full aerosol, ice albedo data </a:t>
            </a:r>
            <a:r>
              <a:rPr lang="en-US" sz="2500" dirty="0" smtClean="0"/>
              <a:t>analysis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r>
              <a:rPr lang="en-US" sz="2500" dirty="0" smtClean="0"/>
              <a:t>Potentially collaborate with other Hackathon project scientists</a:t>
            </a:r>
            <a:endParaRPr lang="en-US" sz="2500" dirty="0" smtClean="0"/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718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NPwQ0GdTp1RgiO3cRL0i7lnCbhUUTqh2i__NHBaf6L0axEvDSb4xJj9vpLpBojHXhIv--zF_z1pa5Kz4W-mDaSYVonxu7O9f9K3ARIy2urDUTCaZXkZZ-DhmFpo81IJtqO48IrG4O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78" y="148132"/>
            <a:ext cx="1557895" cy="145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57166" y="863178"/>
            <a:ext cx="4166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/>
              <a:t>Comments to XSEDE  </a:t>
            </a:r>
            <a:endParaRPr lang="en-US" sz="35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69765" y="1639327"/>
            <a:ext cx="105654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/>
              <a:t>What is a typical job size from your project?</a:t>
            </a:r>
          </a:p>
          <a:p>
            <a:r>
              <a:rPr lang="en-US" sz="2200" dirty="0" smtClean="0"/>
              <a:t>    ~175 processors, ½ wall clock time, with I/O per processor more realistic constraint than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memory.</a:t>
            </a:r>
          </a:p>
          <a:p>
            <a:endParaRPr lang="en-US" sz="1500" dirty="0"/>
          </a:p>
          <a:p>
            <a:r>
              <a:rPr lang="en-US" sz="2200" i="1" dirty="0" smtClean="0"/>
              <a:t>What software was used to complete your task?</a:t>
            </a:r>
          </a:p>
          <a:p>
            <a:r>
              <a:rPr lang="en-US" sz="2200" dirty="0" smtClean="0"/>
              <a:t>    Software used included a combination of python, job launcher scripts, and supporting 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libraries for HDF5, </a:t>
            </a:r>
            <a:r>
              <a:rPr lang="en-US" sz="2200" dirty="0" err="1" smtClean="0"/>
              <a:t>netCDF</a:t>
            </a:r>
            <a:r>
              <a:rPr lang="en-US" sz="2200" dirty="0" smtClean="0"/>
              <a:t>, and in future HDF(4). </a:t>
            </a:r>
          </a:p>
          <a:p>
            <a:endParaRPr lang="en-US" sz="1500" dirty="0"/>
          </a:p>
          <a:p>
            <a:r>
              <a:rPr lang="en-US" sz="2200" i="1" dirty="0" smtClean="0"/>
              <a:t>What XSEDE </a:t>
            </a:r>
            <a:r>
              <a:rPr lang="en-US" sz="2200" i="1" dirty="0"/>
              <a:t>digital services </a:t>
            </a:r>
            <a:r>
              <a:rPr lang="en-US" sz="2200" i="1" dirty="0" smtClean="0"/>
              <a:t>were used to </a:t>
            </a:r>
            <a:r>
              <a:rPr lang="en-US" sz="2200" i="1" dirty="0"/>
              <a:t>support </a:t>
            </a:r>
            <a:r>
              <a:rPr lang="en-US" sz="2200" i="1" dirty="0" smtClean="0"/>
              <a:t>your research?</a:t>
            </a:r>
          </a:p>
          <a:p>
            <a:r>
              <a:rPr lang="en-US" sz="2200" dirty="0" smtClean="0"/>
              <a:t>     XSEDE digital services included, data transfers from Earth science data repository centers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to XSEDE systems, </a:t>
            </a:r>
            <a:r>
              <a:rPr lang="en-US" sz="2200" dirty="0"/>
              <a:t>Globus Online, </a:t>
            </a:r>
            <a:r>
              <a:rPr lang="en-US" sz="2200" dirty="0" smtClean="0"/>
              <a:t>XSEDE </a:t>
            </a:r>
            <a:r>
              <a:rPr lang="en-US" sz="2200" dirty="0"/>
              <a:t>Visualization </a:t>
            </a:r>
            <a:r>
              <a:rPr lang="en-US" sz="2200" dirty="0" smtClean="0"/>
              <a:t>systems (i.e. </a:t>
            </a:r>
            <a:r>
              <a:rPr lang="en-US" sz="2200" dirty="0" err="1" smtClean="0"/>
              <a:t>VisIT</a:t>
            </a:r>
            <a:r>
              <a:rPr lang="en-US" sz="2200" dirty="0" smtClean="0"/>
              <a:t>), </a:t>
            </a:r>
            <a:r>
              <a:rPr lang="en-US" sz="2200" dirty="0"/>
              <a:t> </a:t>
            </a:r>
            <a:r>
              <a:rPr lang="en-US" sz="2200" dirty="0" smtClean="0"/>
              <a:t>XSEDE </a:t>
            </a:r>
            <a:r>
              <a:rPr lang="en-US" sz="2200" dirty="0"/>
              <a:t>Data </a:t>
            </a:r>
            <a:endParaRPr lang="en-US" sz="2200" dirty="0" smtClean="0"/>
          </a:p>
          <a:p>
            <a:r>
              <a:rPr lang="en-US" sz="2200" dirty="0"/>
              <a:t> </a:t>
            </a:r>
            <a:r>
              <a:rPr lang="en-US" sz="2200" dirty="0" smtClean="0"/>
              <a:t>    Analytics systems (i.e. Wrangler for future use).</a:t>
            </a:r>
          </a:p>
          <a:p>
            <a:pPr lvl="1" fontAlgn="base"/>
            <a:endParaRPr lang="en-US" sz="1500" dirty="0"/>
          </a:p>
          <a:p>
            <a:r>
              <a:rPr lang="en-US" sz="2200" i="1" dirty="0"/>
              <a:t>Has XSEDE documentation been helpful</a:t>
            </a:r>
            <a:r>
              <a:rPr lang="en-US" sz="2200" i="1" dirty="0" smtClean="0"/>
              <a:t>?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Yes, general XSEDE documentation, tutorials and TACC documentation were used.  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Documentation and tutorials could be expanded.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77198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600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Casey, Kimberly Ann. (GSFC-615.0)[UNIV OF MARYLAND]</dc:creator>
  <cp:lastModifiedBy>Kimberly Casey</cp:lastModifiedBy>
  <cp:revision>101</cp:revision>
  <dcterms:created xsi:type="dcterms:W3CDTF">2016-07-07T20:17:47Z</dcterms:created>
  <dcterms:modified xsi:type="dcterms:W3CDTF">2016-07-19T20:15:17Z</dcterms:modified>
</cp:coreProperties>
</file>